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720"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After getting data, we will perform some EDA to find the pattern of data including:</a:t>
            </a:r>
          </a:p>
          <a:p>
            <a:pPr lvl="1"/>
            <a:r>
              <a:rPr lang="en-US" sz="1800" dirty="0">
                <a:solidFill>
                  <a:schemeClr val="accent3">
                    <a:lumMod val="25000"/>
                  </a:schemeClr>
                </a:solidFill>
                <a:latin typeface="Times New Roman" panose="02020603050405020304" pitchFamily="18" charset="0"/>
                <a:cs typeface="Times New Roman" panose="02020603050405020304" pitchFamily="18" charset="0"/>
              </a:rPr>
              <a:t>Identify the number of launch site.</a:t>
            </a:r>
          </a:p>
          <a:p>
            <a:pPr lvl="1"/>
            <a:r>
              <a:rPr lang="en-US" sz="1800" dirty="0">
                <a:solidFill>
                  <a:schemeClr val="accent3">
                    <a:lumMod val="25000"/>
                  </a:schemeClr>
                </a:solidFill>
                <a:latin typeface="Times New Roman" panose="02020603050405020304" pitchFamily="18" charset="0"/>
                <a:cs typeface="Times New Roman" panose="02020603050405020304" pitchFamily="18" charset="0"/>
              </a:rPr>
              <a:t>Calculate the number of occurrence of orbit</a:t>
            </a:r>
          </a:p>
          <a:p>
            <a:pPr lvl="1"/>
            <a:r>
              <a:rPr lang="en-US" sz="1800" dirty="0">
                <a:solidFill>
                  <a:schemeClr val="accent3">
                    <a:lumMod val="25000"/>
                  </a:schemeClr>
                </a:solidFill>
                <a:latin typeface="Times New Roman" panose="02020603050405020304" pitchFamily="18" charset="0"/>
                <a:cs typeface="Times New Roman" panose="02020603050405020304" pitchFamily="18" charset="0"/>
              </a:rPr>
              <a:t>Convert the landing outcome into training label 1 and 0  </a:t>
            </a:r>
          </a:p>
          <a:p>
            <a:r>
              <a:rPr lang="en-US" sz="2200" dirty="0">
                <a:solidFill>
                  <a:schemeClr val="accent3">
                    <a:lumMod val="25000"/>
                  </a:schemeClr>
                </a:solidFill>
                <a:latin typeface="Times New Roman" panose="02020603050405020304" pitchFamily="18" charset="0"/>
                <a:cs typeface="Times New Roman" panose="02020603050405020304" pitchFamily="18" charset="0"/>
              </a:rPr>
              <a:t>Result: The success rate of Falcon 9 landing is 67%</a:t>
            </a:r>
          </a:p>
          <a:p>
            <a:r>
              <a:rPr lang="en-US" sz="2200" dirty="0">
                <a:solidFill>
                  <a:schemeClr val="accent3">
                    <a:lumMod val="25000"/>
                  </a:schemeClr>
                </a:solidFill>
                <a:latin typeface="Times New Roman" panose="02020603050405020304" pitchFamily="18" charset="0"/>
                <a:cs typeface="Times New Roman" panose="02020603050405020304" pitchFamily="18" charset="0"/>
              </a:rPr>
              <a:t>Refer to below GitHub link: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Using Pandas and Matplotlib to perform several data visualization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Scatter plots to find the relationship between factors such as flight number vs launch site, payload vs launch site, flight vs orbit type and payload vs orbit type.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Line plot to visualize the trend of success rate over the years.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URL:</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following SQL queries were performed for EDA:</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Find out the unique launch sites name</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Find out 5 records of launch sites begin with “CCA”</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Calculate to total payload mass carried launched by customer NASA (CRS)</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Calculation the average payload mass carried by Falcon 9 v1.1</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Find the date of first successful landing outcome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Find the total number of successful and failure mission outcome.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below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GitHib</a:t>
            </a:r>
            <a:r>
              <a:rPr lang="en-US" sz="2200" dirty="0">
                <a:solidFill>
                  <a:schemeClr val="accent3">
                    <a:lumMod val="25000"/>
                  </a:schemeClr>
                </a:solidFill>
                <a:latin typeface="Times New Roman" panose="02020603050405020304" pitchFamily="18" charset="0"/>
                <a:cs typeface="Times New Roman" panose="02020603050405020304" pitchFamily="18" charset="0"/>
              </a:rPr>
              <a:t> URL: </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Marker objects are the show location of all launch sites and the success and failure of the launching of each sites.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Besides, line objects are used to identify the distance between site and its proximities</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Calculate distance between launch site and nearest railway.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Calculate distance between launch site and nearest highway.</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Calculate distance between launch site and coastline.</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Github</a:t>
            </a:r>
            <a:r>
              <a:rPr lang="en-US" sz="2200" dirty="0">
                <a:solidFill>
                  <a:schemeClr val="accent3">
                    <a:lumMod val="25000"/>
                  </a:schemeClr>
                </a:solidFill>
                <a:latin typeface="Times New Roman" panose="02020603050405020304" pitchFamily="18" charset="0"/>
                <a:cs typeface="Times New Roman" panose="02020603050405020304" pitchFamily="18" charset="0"/>
              </a:rPr>
              <a:t> link: </a:t>
            </a: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Following Interactive dashboard has been built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Ploty</a:t>
            </a:r>
            <a:r>
              <a:rPr lang="en-US" sz="2200" dirty="0">
                <a:solidFill>
                  <a:schemeClr val="accent3">
                    <a:lumMod val="25000"/>
                  </a:schemeClr>
                </a:solidFill>
                <a:latin typeface="Times New Roman" panose="02020603050405020304" pitchFamily="18" charset="0"/>
                <a:cs typeface="Times New Roman" panose="02020603050405020304" pitchFamily="18" charset="0"/>
              </a:rPr>
              <a:t> Dash:</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Pie chart – to show the distribution of success launching for each sites.</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Scatter chart – to show the relationship between landing outcome and payload mass of different boosters.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GitHub link</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To determine the best performing classification model between Logistic Regression, SVM, Classification Tree and K Nearest Neighbors:</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Split the existing data into training and testing set to test on each models.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Fit the training model and predict the result of testing. </a:t>
            </a:r>
          </a:p>
          <a:p>
            <a:pPr lvl="1">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Using confusion matrix to evaluate the accuracy of predicted outcome and actual for each model.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GitHub link:</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71305" y="1824925"/>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CCAFS SLC 40 launch site have the most flight number. </a:t>
            </a:r>
          </a:p>
          <a:p>
            <a:pPr>
              <a:lnSpc>
                <a:spcPct val="100000"/>
              </a:lnSpc>
              <a:spcBef>
                <a:spcPts val="1400"/>
              </a:spcBef>
            </a:pPr>
            <a:r>
              <a:rPr lang="en-MY" sz="2200" dirty="0">
                <a:solidFill>
                  <a:schemeClr val="accent3">
                    <a:lumMod val="25000"/>
                  </a:schemeClr>
                </a:solidFill>
                <a:latin typeface="Abadi" panose="020B0604020104020204" pitchFamily="34" charset="0"/>
              </a:rPr>
              <a:t>Relationship has been determined for launch site CCAFS SLC 40. The more the flight number the higher the success rate of landing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F65437B-4738-6E94-ACC4-6BCE2715872A}"/>
              </a:ext>
            </a:extLst>
          </p:cNvPr>
          <p:cNvPicPr>
            <a:picLocks noChangeAspect="1"/>
          </p:cNvPicPr>
          <p:nvPr/>
        </p:nvPicPr>
        <p:blipFill>
          <a:blip r:embed="rId3"/>
          <a:stretch>
            <a:fillRect/>
          </a:stretch>
        </p:blipFill>
        <p:spPr>
          <a:xfrm>
            <a:off x="770011" y="1577398"/>
            <a:ext cx="5486400" cy="44481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77821" y="186828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doesn’t have </a:t>
            </a:r>
            <a:r>
              <a:rPr lang="en-US" sz="2200" dirty="0" err="1">
                <a:solidFill>
                  <a:schemeClr val="accent3">
                    <a:lumMod val="25000"/>
                  </a:schemeClr>
                </a:solidFill>
                <a:latin typeface="Abadi" panose="020B0604020104020204" pitchFamily="34" charset="0"/>
              </a:rPr>
              <a:t>heavyload</a:t>
            </a:r>
            <a:r>
              <a:rPr lang="en-US" sz="2200" dirty="0">
                <a:solidFill>
                  <a:schemeClr val="accent3">
                    <a:lumMod val="25000"/>
                  </a:schemeClr>
                </a:solidFill>
                <a:latin typeface="Abadi" panose="020B0604020104020204" pitchFamily="34" charset="0"/>
              </a:rPr>
              <a:t> launching (more than 10000)</a:t>
            </a:r>
          </a:p>
          <a:p>
            <a:pPr>
              <a:lnSpc>
                <a:spcPct val="100000"/>
              </a:lnSpc>
              <a:spcBef>
                <a:spcPts val="1400"/>
              </a:spcBef>
            </a:pPr>
            <a:r>
              <a:rPr lang="en-US" sz="2200" dirty="0">
                <a:solidFill>
                  <a:schemeClr val="accent3">
                    <a:lumMod val="25000"/>
                  </a:schemeClr>
                </a:solidFill>
                <a:latin typeface="Abadi" panose="020B0604020104020204" pitchFamily="34" charset="0"/>
              </a:rPr>
              <a:t>There is no pattern, meaning no relationship between payload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weak insight can be found on site CCAFS SLC 40 where it has 100% success landing rate for mass 15000.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4D66B95-3EAB-086A-197F-62554163191D}"/>
              </a:ext>
            </a:extLst>
          </p:cNvPr>
          <p:cNvPicPr>
            <a:picLocks noChangeAspect="1"/>
          </p:cNvPicPr>
          <p:nvPr/>
        </p:nvPicPr>
        <p:blipFill>
          <a:blip r:embed="rId3"/>
          <a:stretch>
            <a:fillRect/>
          </a:stretch>
        </p:blipFill>
        <p:spPr>
          <a:xfrm>
            <a:off x="1018367" y="1729798"/>
            <a:ext cx="5257800" cy="42957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787646"/>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Orbits including ES-L1, GEO and SSO have 100% of success rate. </a:t>
            </a:r>
          </a:p>
          <a:p>
            <a:pPr>
              <a:lnSpc>
                <a:spcPct val="100000"/>
              </a:lnSpc>
              <a:spcBef>
                <a:spcPts val="1400"/>
              </a:spcBef>
            </a:pPr>
            <a:r>
              <a:rPr lang="en-MY" sz="2200" dirty="0">
                <a:solidFill>
                  <a:schemeClr val="accent3">
                    <a:lumMod val="25000"/>
                  </a:schemeClr>
                </a:solidFill>
                <a:latin typeface="Abadi" panose="020B0604020104020204" pitchFamily="34" charset="0"/>
              </a:rPr>
              <a:t>The lowest success rate is orbit GTO.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74A2445-23CA-5874-1DB5-F14149E07C9D}"/>
              </a:ext>
            </a:extLst>
          </p:cNvPr>
          <p:cNvPicPr>
            <a:picLocks noChangeAspect="1"/>
          </p:cNvPicPr>
          <p:nvPr/>
        </p:nvPicPr>
        <p:blipFill>
          <a:blip r:embed="rId3"/>
          <a:stretch>
            <a:fillRect/>
          </a:stretch>
        </p:blipFill>
        <p:spPr>
          <a:xfrm>
            <a:off x="1182795" y="1787646"/>
            <a:ext cx="5376915" cy="405521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899274"/>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There seem no relationship on GTO site. </a:t>
            </a:r>
          </a:p>
          <a:p>
            <a:pPr>
              <a:lnSpc>
                <a:spcPct val="100000"/>
              </a:lnSpc>
              <a:spcBef>
                <a:spcPts val="1400"/>
              </a:spcBef>
            </a:pPr>
            <a:r>
              <a:rPr lang="en-MY" sz="2200" dirty="0">
                <a:solidFill>
                  <a:schemeClr val="accent3">
                    <a:lumMod val="25000"/>
                  </a:schemeClr>
                </a:solidFill>
                <a:latin typeface="Abadi" panose="020B0604020104020204" pitchFamily="34" charset="0"/>
              </a:rPr>
              <a:t>The highest success rate of landing is SSO orbit which is 100% for all 5 launching. Although ES-L1 and GEO also have 100% success but both only launch once.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B5FD6F0-8075-5CF7-CB60-AD27916E72C5}"/>
              </a:ext>
            </a:extLst>
          </p:cNvPr>
          <p:cNvPicPr>
            <a:picLocks noChangeAspect="1"/>
          </p:cNvPicPr>
          <p:nvPr/>
        </p:nvPicPr>
        <p:blipFill>
          <a:blip r:embed="rId3"/>
          <a:stretch>
            <a:fillRect/>
          </a:stretch>
        </p:blipFill>
        <p:spPr>
          <a:xfrm>
            <a:off x="1138802" y="1566693"/>
            <a:ext cx="5295900" cy="44767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76343" y="1650842"/>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Pattern can be found which the higher the load mass the higher the success rate on orbit LEO, ISS, VLEO</a:t>
            </a:r>
          </a:p>
          <a:p>
            <a:pPr>
              <a:lnSpc>
                <a:spcPct val="100000"/>
              </a:lnSpc>
              <a:spcBef>
                <a:spcPts val="1400"/>
              </a:spcBef>
            </a:pPr>
            <a:r>
              <a:rPr lang="en-MY" sz="2200" dirty="0">
                <a:solidFill>
                  <a:schemeClr val="accent3">
                    <a:lumMod val="25000"/>
                  </a:schemeClr>
                </a:solidFill>
                <a:latin typeface="Abadi" panose="020B0604020104020204" pitchFamily="34" charset="0"/>
              </a:rPr>
              <a:t>However, above hypothesis doesn’t apply to GTO which there is no relationship detected.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D77CE90-C3F8-AAE5-F3DB-A2C3780E94D8}"/>
              </a:ext>
            </a:extLst>
          </p:cNvPr>
          <p:cNvPicPr>
            <a:picLocks noChangeAspect="1"/>
          </p:cNvPicPr>
          <p:nvPr/>
        </p:nvPicPr>
        <p:blipFill>
          <a:blip r:embed="rId3"/>
          <a:stretch>
            <a:fillRect/>
          </a:stretch>
        </p:blipFill>
        <p:spPr>
          <a:xfrm>
            <a:off x="770011" y="1526745"/>
            <a:ext cx="5314950" cy="43624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24316" y="1852781"/>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Average success rate was increase since 2013 until 2020.</a:t>
            </a:r>
          </a:p>
          <a:p>
            <a:pPr>
              <a:lnSpc>
                <a:spcPct val="100000"/>
              </a:lnSpc>
              <a:spcBef>
                <a:spcPts val="1400"/>
              </a:spcBef>
            </a:pPr>
            <a:r>
              <a:rPr lang="en-MY" sz="2200" dirty="0">
                <a:solidFill>
                  <a:schemeClr val="accent3">
                    <a:lumMod val="25000"/>
                  </a:schemeClr>
                </a:solidFill>
                <a:latin typeface="Abadi" panose="020B0604020104020204" pitchFamily="34" charset="0"/>
              </a:rPr>
              <a:t>This may because Space X learn the factors of success landing throughout the number of year and amount of number launching.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F39007C-0451-9E9E-FE38-861229353D59}"/>
              </a:ext>
            </a:extLst>
          </p:cNvPr>
          <p:cNvPicPr>
            <a:picLocks noChangeAspect="1"/>
          </p:cNvPicPr>
          <p:nvPr/>
        </p:nvPicPr>
        <p:blipFill>
          <a:blip r:embed="rId3"/>
          <a:stretch>
            <a:fillRect/>
          </a:stretch>
        </p:blipFill>
        <p:spPr>
          <a:xfrm>
            <a:off x="552774" y="1852781"/>
            <a:ext cx="6144652" cy="42283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0654" y="1816895"/>
            <a:ext cx="4688236" cy="42086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 which are </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Using SQL distinct function to filter unique value for launch site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FC8BDBF-665D-E790-887A-F48070BAFAAA}"/>
              </a:ext>
            </a:extLst>
          </p:cNvPr>
          <p:cNvPicPr>
            <a:picLocks noChangeAspect="1"/>
          </p:cNvPicPr>
          <p:nvPr/>
        </p:nvPicPr>
        <p:blipFill>
          <a:blip r:embed="rId3"/>
          <a:stretch>
            <a:fillRect/>
          </a:stretch>
        </p:blipFill>
        <p:spPr>
          <a:xfrm>
            <a:off x="528735" y="1956380"/>
            <a:ext cx="5383252" cy="34835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01179" y="2045775"/>
            <a:ext cx="3784431" cy="41745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LIKE function to filter launch site name begin with CCA and limited to 5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8B29C22-698D-1E42-9111-3FF18455D576}"/>
              </a:ext>
            </a:extLst>
          </p:cNvPr>
          <p:cNvPicPr>
            <a:picLocks noChangeAspect="1"/>
          </p:cNvPicPr>
          <p:nvPr/>
        </p:nvPicPr>
        <p:blipFill>
          <a:blip r:embed="rId3"/>
          <a:stretch>
            <a:fillRect/>
          </a:stretch>
        </p:blipFill>
        <p:spPr>
          <a:xfrm>
            <a:off x="530817" y="1662017"/>
            <a:ext cx="6798000" cy="48937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9634" y="1875054"/>
            <a:ext cx="40838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to sum up payload mass in kg and filter customer which is NASA.</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DC32FB7-DFF2-E089-E6F9-FEBB37E7F423}"/>
              </a:ext>
            </a:extLst>
          </p:cNvPr>
          <p:cNvPicPr>
            <a:picLocks noChangeAspect="1"/>
          </p:cNvPicPr>
          <p:nvPr/>
        </p:nvPicPr>
        <p:blipFill>
          <a:blip r:embed="rId3"/>
          <a:stretch>
            <a:fillRect/>
          </a:stretch>
        </p:blipFill>
        <p:spPr>
          <a:xfrm>
            <a:off x="480448" y="1795328"/>
            <a:ext cx="6896746" cy="40010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3620" y="1801397"/>
            <a:ext cx="3241991" cy="42086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to calculate the average payload mass of F9 v1.1 booster (payload mass / count of booster).</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by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0D185DE-414A-079D-15A4-2EEBC7021087}"/>
              </a:ext>
            </a:extLst>
          </p:cNvPr>
          <p:cNvPicPr>
            <a:picLocks noChangeAspect="1"/>
          </p:cNvPicPr>
          <p:nvPr/>
        </p:nvPicPr>
        <p:blipFill>
          <a:blip r:embed="rId3"/>
          <a:stretch>
            <a:fillRect/>
          </a:stretch>
        </p:blipFill>
        <p:spPr>
          <a:xfrm>
            <a:off x="522038" y="1801397"/>
            <a:ext cx="6819900" cy="339053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263" y="1689315"/>
            <a:ext cx="3665348" cy="44876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SQL to filter to earlier date using Min function</a:t>
            </a:r>
          </a:p>
          <a:p>
            <a:pPr>
              <a:lnSpc>
                <a:spcPct val="100000"/>
              </a:lnSpc>
              <a:spcBef>
                <a:spcPts val="1400"/>
              </a:spcBef>
            </a:pPr>
            <a:r>
              <a:rPr lang="en-US" sz="2200" dirty="0">
                <a:solidFill>
                  <a:schemeClr val="accent3">
                    <a:lumMod val="25000"/>
                  </a:schemeClr>
                </a:solidFill>
                <a:latin typeface="Abadi"/>
              </a:rPr>
              <a:t>First successful ground landing date is 04/06/2010.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622A2B8-983E-F91F-628B-F6666E4028A8}"/>
              </a:ext>
            </a:extLst>
          </p:cNvPr>
          <p:cNvPicPr>
            <a:picLocks noChangeAspect="1"/>
          </p:cNvPicPr>
          <p:nvPr/>
        </p:nvPicPr>
        <p:blipFill>
          <a:blip r:embed="rId3"/>
          <a:stretch>
            <a:fillRect/>
          </a:stretch>
        </p:blipFill>
        <p:spPr>
          <a:xfrm>
            <a:off x="1019256" y="1937287"/>
            <a:ext cx="5277871" cy="33941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38243" y="1674235"/>
            <a:ext cx="385132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SQL to filter success outcome and payload mass is between 4000 and 6000. </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B8E6FB-3BB8-129A-64A0-7A0BC16EEC8A}"/>
              </a:ext>
            </a:extLst>
          </p:cNvPr>
          <p:cNvPicPr>
            <a:picLocks noChangeAspect="1"/>
          </p:cNvPicPr>
          <p:nvPr/>
        </p:nvPicPr>
        <p:blipFill>
          <a:blip r:embed="rId3"/>
          <a:stretch>
            <a:fillRect/>
          </a:stretch>
        </p:blipFill>
        <p:spPr>
          <a:xfrm>
            <a:off x="227792" y="1639645"/>
            <a:ext cx="7984620" cy="41999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05091" y="1925382"/>
            <a:ext cx="4419599" cy="41466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to group mission outcome and count the record of each unique value. </a:t>
            </a:r>
          </a:p>
          <a:p>
            <a:pPr>
              <a:lnSpc>
                <a:spcPct val="100000"/>
              </a:lnSpc>
              <a:spcBef>
                <a:spcPts val="1400"/>
              </a:spcBef>
            </a:pPr>
            <a:r>
              <a:rPr lang="en-US" sz="2200" dirty="0">
                <a:solidFill>
                  <a:schemeClr val="accent3">
                    <a:lumMod val="25000"/>
                  </a:schemeClr>
                </a:solidFill>
                <a:latin typeface="Abadi" panose="020B0604020104020204" pitchFamily="34" charset="0"/>
              </a:rPr>
              <a:t>From the result, 100 out of 101 consider success. Only One failure for mission from mission outcome itself.</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0711E36-7888-D212-52A7-16E243D0671B}"/>
              </a:ext>
            </a:extLst>
          </p:cNvPr>
          <p:cNvPicPr>
            <a:picLocks noChangeAspect="1"/>
          </p:cNvPicPr>
          <p:nvPr/>
        </p:nvPicPr>
        <p:blipFill>
          <a:blip r:embed="rId3"/>
          <a:stretch>
            <a:fillRect/>
          </a:stretch>
        </p:blipFill>
        <p:spPr>
          <a:xfrm>
            <a:off x="770011" y="1925382"/>
            <a:ext cx="6002874" cy="37160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13317" y="1471960"/>
            <a:ext cx="10672294" cy="4847389"/>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In this capstone, we will determine the success of  landing for Spaces X’s Falcon 9 first stage in order to determine the cost of a rocket launching. This will be achieved using machine learning algorithms and following Data Analysis methodologies:</a:t>
            </a:r>
          </a:p>
          <a:p>
            <a:pPr lvl="1">
              <a:lnSpc>
                <a:spcPct val="150000"/>
              </a:lnSpc>
              <a:spcBef>
                <a:spcPts val="1400"/>
              </a:spcBef>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Data Collection from API and Web Scraping </a:t>
            </a:r>
          </a:p>
          <a:p>
            <a:pPr lvl="1">
              <a:lnSpc>
                <a:spcPct val="150000"/>
              </a:lnSpc>
              <a:spcBef>
                <a:spcPts val="1400"/>
              </a:spcBef>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Data Wrangling and Preprocessing</a:t>
            </a:r>
          </a:p>
          <a:p>
            <a:pPr lvl="1">
              <a:lnSpc>
                <a:spcPct val="150000"/>
              </a:lnSpc>
              <a:spcBef>
                <a:spcPts val="1400"/>
              </a:spcBef>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Exploratory Data Analysis</a:t>
            </a:r>
          </a:p>
          <a:p>
            <a:pPr lvl="1">
              <a:lnSpc>
                <a:spcPct val="150000"/>
              </a:lnSpc>
              <a:spcBef>
                <a:spcPts val="1400"/>
              </a:spcBef>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Data Visualization </a:t>
            </a:r>
          </a:p>
          <a:p>
            <a:pPr lvl="1">
              <a:lnSpc>
                <a:spcPct val="150000"/>
              </a:lnSpc>
              <a:spcBef>
                <a:spcPts val="1400"/>
              </a:spcBef>
            </a:pPr>
            <a:r>
              <a:rPr lang="en-US" altLang="zh-CN" sz="2000" dirty="0">
                <a:solidFill>
                  <a:schemeClr val="accent3">
                    <a:lumMod val="25000"/>
                  </a:schemeClr>
                </a:solidFill>
                <a:latin typeface="Times New Roman" panose="02020603050405020304" pitchFamily="18" charset="0"/>
                <a:cs typeface="Times New Roman" panose="02020603050405020304" pitchFamily="18" charset="0"/>
              </a:rPr>
              <a:t>Machine Learning Prediction Model </a:t>
            </a:r>
          </a:p>
          <a:p>
            <a:pPr marL="0" indent="0">
              <a:lnSpc>
                <a:spcPct val="150000"/>
              </a:lnSpc>
              <a:spcBef>
                <a:spcPts val="1400"/>
              </a:spcBef>
              <a:buNone/>
            </a:pPr>
            <a:r>
              <a:rPr lang="en-US" sz="2000" dirty="0">
                <a:solidFill>
                  <a:schemeClr val="accent3">
                    <a:lumMod val="25000"/>
                  </a:schemeClr>
                </a:solidFill>
                <a:latin typeface="Times New Roman" panose="02020603050405020304" pitchFamily="18" charset="0"/>
                <a:cs typeface="Times New Roman" panose="02020603050405020304" pitchFamily="18" charset="0"/>
              </a:rPr>
              <a:t>After the analysis, we found that there are some features and requirements have a correlation with the success or failure and first stage landing. In Summary, Decision Tree may be the best machine learning model to solve this problem.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938" y="1702057"/>
            <a:ext cx="3494867"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Using SQL to find booster version carried max payload mass  by descending order and limit 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 carried the maximum payload is F9 B5 B1048.4 and the max payload is 15600 kg.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90EDFB3-9C07-B802-3A06-4D0B1F7BC6E3}"/>
              </a:ext>
            </a:extLst>
          </p:cNvPr>
          <p:cNvPicPr>
            <a:picLocks noChangeAspect="1"/>
          </p:cNvPicPr>
          <p:nvPr/>
        </p:nvPicPr>
        <p:blipFill>
          <a:blip r:embed="rId3"/>
          <a:stretch>
            <a:fillRect/>
          </a:stretch>
        </p:blipFill>
        <p:spPr>
          <a:xfrm>
            <a:off x="279615" y="1640804"/>
            <a:ext cx="7696200" cy="33496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13729" y="2029524"/>
            <a:ext cx="414579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SQL retrieve booster version and launch site by filtering date 2015 and landing outcome is failure.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result. There are 2 failure landing in 2015 both come from CCAFS LC-40 and booster versions are F9v1.1. B1012 and .F9v1.1. B1015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94AC00B-100D-D0CD-258A-21668DBBE9EF}"/>
              </a:ext>
            </a:extLst>
          </p:cNvPr>
          <p:cNvPicPr>
            <a:picLocks noChangeAspect="1"/>
          </p:cNvPicPr>
          <p:nvPr/>
        </p:nvPicPr>
        <p:blipFill>
          <a:blip r:embed="rId3"/>
          <a:stretch>
            <a:fillRect/>
          </a:stretch>
        </p:blipFill>
        <p:spPr>
          <a:xfrm>
            <a:off x="232475" y="1860214"/>
            <a:ext cx="7284203" cy="41653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77822" y="2090132"/>
            <a:ext cx="42077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SQL to group landing outcomes and count between the date 2010-06-04 and 2017-03-20, in descending order ranking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Top 1 Landing outcome in between the period is “Success” follow by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4EF6FF6-FBED-E066-91BF-84FBF16B15CE}"/>
              </a:ext>
            </a:extLst>
          </p:cNvPr>
          <p:cNvPicPr>
            <a:picLocks noChangeAspect="1"/>
          </p:cNvPicPr>
          <p:nvPr/>
        </p:nvPicPr>
        <p:blipFill>
          <a:blip r:embed="rId3"/>
          <a:stretch>
            <a:fillRect/>
          </a:stretch>
        </p:blipFill>
        <p:spPr>
          <a:xfrm>
            <a:off x="734028" y="2090132"/>
            <a:ext cx="4207789" cy="4337079"/>
          </a:xfrm>
          <a:prstGeom prst="rect">
            <a:avLst/>
          </a:prstGeom>
        </p:spPr>
      </p:pic>
      <p:pic>
        <p:nvPicPr>
          <p:cNvPr id="8" name="Picture 7">
            <a:extLst>
              <a:ext uri="{FF2B5EF4-FFF2-40B4-BE49-F238E27FC236}">
                <a16:creationId xmlns:a16="http://schemas.microsoft.com/office/drawing/2014/main" id="{05297AB8-9DFF-6BB3-67C6-D8A3044CEEFF}"/>
              </a:ext>
            </a:extLst>
          </p:cNvPr>
          <p:cNvPicPr>
            <a:picLocks noChangeAspect="1"/>
          </p:cNvPicPr>
          <p:nvPr/>
        </p:nvPicPr>
        <p:blipFill>
          <a:blip r:embed="rId4"/>
          <a:stretch>
            <a:fillRect/>
          </a:stretch>
        </p:blipFill>
        <p:spPr>
          <a:xfrm>
            <a:off x="591520" y="1384083"/>
            <a:ext cx="8324850" cy="6096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11864" y="5283199"/>
            <a:ext cx="4703735" cy="893763"/>
          </a:xfrm>
          <a:prstGeom prst="rect">
            <a:avLst/>
          </a:prstGeom>
        </p:spPr>
        <p:txBody>
          <a:bodyPr lIns="91440" tIns="45720" rIns="91440" bIns="45720" anchor="t">
            <a:normAutofit fontScale="77500" lnSpcReduction="20000"/>
          </a:bodyPr>
          <a:lstStyle/>
          <a:p>
            <a:r>
              <a:rPr lang="en-US" dirty="0"/>
              <a:t>There are 4 launch sites, 1 in Los Angeles and other 3 sites are located nearly together in Titusville.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a:t>
            </a:r>
          </a:p>
        </p:txBody>
      </p:sp>
      <p:pic>
        <p:nvPicPr>
          <p:cNvPr id="8" name="Picture 7">
            <a:extLst>
              <a:ext uri="{FF2B5EF4-FFF2-40B4-BE49-F238E27FC236}">
                <a16:creationId xmlns:a16="http://schemas.microsoft.com/office/drawing/2014/main" id="{BEDC9B1B-EA31-12F4-EEE6-75B901FBF27A}"/>
              </a:ext>
            </a:extLst>
          </p:cNvPr>
          <p:cNvPicPr>
            <a:picLocks noChangeAspect="1"/>
          </p:cNvPicPr>
          <p:nvPr/>
        </p:nvPicPr>
        <p:blipFill>
          <a:blip r:embed="rId3"/>
          <a:stretch>
            <a:fillRect/>
          </a:stretch>
        </p:blipFill>
        <p:spPr>
          <a:xfrm>
            <a:off x="716591" y="1568667"/>
            <a:ext cx="4152900" cy="4657725"/>
          </a:xfrm>
          <a:prstGeom prst="rect">
            <a:avLst/>
          </a:prstGeom>
        </p:spPr>
      </p:pic>
      <p:pic>
        <p:nvPicPr>
          <p:cNvPr id="10" name="Picture 9">
            <a:extLst>
              <a:ext uri="{FF2B5EF4-FFF2-40B4-BE49-F238E27FC236}">
                <a16:creationId xmlns:a16="http://schemas.microsoft.com/office/drawing/2014/main" id="{2F65B458-F561-D205-FD42-CB93313CC7C0}"/>
              </a:ext>
            </a:extLst>
          </p:cNvPr>
          <p:cNvPicPr>
            <a:picLocks noChangeAspect="1"/>
          </p:cNvPicPr>
          <p:nvPr/>
        </p:nvPicPr>
        <p:blipFill>
          <a:blip r:embed="rId4"/>
          <a:stretch>
            <a:fillRect/>
          </a:stretch>
        </p:blipFill>
        <p:spPr>
          <a:xfrm>
            <a:off x="5160962" y="1412195"/>
            <a:ext cx="6543675" cy="37433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48278" y="1520599"/>
            <a:ext cx="27432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is the most launching site.</a:t>
            </a:r>
          </a:p>
          <a:p>
            <a:pPr>
              <a:lnSpc>
                <a:spcPct val="100000"/>
              </a:lnSpc>
              <a:spcBef>
                <a:spcPts val="1400"/>
              </a:spcBef>
            </a:pPr>
            <a:r>
              <a:rPr lang="en-US" sz="2200" dirty="0">
                <a:solidFill>
                  <a:schemeClr val="accent3">
                    <a:lumMod val="25000"/>
                  </a:schemeClr>
                </a:solidFill>
                <a:latin typeface="Abadi"/>
              </a:rPr>
              <a:t>KSC LC39A has the highest success rate. </a:t>
            </a:r>
          </a:p>
          <a:p>
            <a:pPr>
              <a:lnSpc>
                <a:spcPct val="100000"/>
              </a:lnSpc>
              <a:spcBef>
                <a:spcPts val="1400"/>
              </a:spcBef>
            </a:pPr>
            <a:r>
              <a:rPr lang="en-US" sz="2200" dirty="0">
                <a:solidFill>
                  <a:schemeClr val="accent3">
                    <a:lumMod val="25000"/>
                  </a:schemeClr>
                </a:solidFill>
                <a:latin typeface="Abadi"/>
              </a:rPr>
              <a:t>Overall, SpaceX has most of the launching in </a:t>
            </a:r>
            <a:r>
              <a:rPr lang="en-US" sz="2400" dirty="0"/>
              <a:t>Titusville areas.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Label of Outcomes</a:t>
            </a:r>
          </a:p>
        </p:txBody>
      </p:sp>
      <p:pic>
        <p:nvPicPr>
          <p:cNvPr id="4" name="Picture 3">
            <a:extLst>
              <a:ext uri="{FF2B5EF4-FFF2-40B4-BE49-F238E27FC236}">
                <a16:creationId xmlns:a16="http://schemas.microsoft.com/office/drawing/2014/main" id="{40106AF7-9534-CB37-4FFB-9309EFF670DC}"/>
              </a:ext>
            </a:extLst>
          </p:cNvPr>
          <p:cNvPicPr>
            <a:picLocks noChangeAspect="1"/>
          </p:cNvPicPr>
          <p:nvPr/>
        </p:nvPicPr>
        <p:blipFill>
          <a:blip r:embed="rId3"/>
          <a:stretch>
            <a:fillRect/>
          </a:stretch>
        </p:blipFill>
        <p:spPr>
          <a:xfrm>
            <a:off x="601662" y="1520599"/>
            <a:ext cx="3267075" cy="2181423"/>
          </a:xfrm>
          <a:prstGeom prst="rect">
            <a:avLst/>
          </a:prstGeom>
        </p:spPr>
      </p:pic>
      <p:pic>
        <p:nvPicPr>
          <p:cNvPr id="7" name="Picture 6">
            <a:extLst>
              <a:ext uri="{FF2B5EF4-FFF2-40B4-BE49-F238E27FC236}">
                <a16:creationId xmlns:a16="http://schemas.microsoft.com/office/drawing/2014/main" id="{8AFE9592-B2E9-77E2-0EF6-BA713FF7BC28}"/>
              </a:ext>
            </a:extLst>
          </p:cNvPr>
          <p:cNvPicPr>
            <a:picLocks noChangeAspect="1"/>
          </p:cNvPicPr>
          <p:nvPr/>
        </p:nvPicPr>
        <p:blipFill>
          <a:blip r:embed="rId4"/>
          <a:stretch>
            <a:fillRect/>
          </a:stretch>
        </p:blipFill>
        <p:spPr>
          <a:xfrm>
            <a:off x="4279708" y="1509370"/>
            <a:ext cx="2238375" cy="2183598"/>
          </a:xfrm>
          <a:prstGeom prst="rect">
            <a:avLst/>
          </a:prstGeom>
        </p:spPr>
      </p:pic>
      <p:pic>
        <p:nvPicPr>
          <p:cNvPr id="10" name="Picture 9">
            <a:extLst>
              <a:ext uri="{FF2B5EF4-FFF2-40B4-BE49-F238E27FC236}">
                <a16:creationId xmlns:a16="http://schemas.microsoft.com/office/drawing/2014/main" id="{5E4BE8B0-AD36-61E0-2686-05D5528714BB}"/>
              </a:ext>
            </a:extLst>
          </p:cNvPr>
          <p:cNvPicPr>
            <a:picLocks noChangeAspect="1"/>
          </p:cNvPicPr>
          <p:nvPr/>
        </p:nvPicPr>
        <p:blipFill>
          <a:blip r:embed="rId5"/>
          <a:stretch>
            <a:fillRect/>
          </a:stretch>
        </p:blipFill>
        <p:spPr>
          <a:xfrm>
            <a:off x="4248800" y="4093630"/>
            <a:ext cx="2066925" cy="1533525"/>
          </a:xfrm>
          <a:prstGeom prst="rect">
            <a:avLst/>
          </a:prstGeom>
        </p:spPr>
      </p:pic>
      <p:pic>
        <p:nvPicPr>
          <p:cNvPr id="12" name="Picture 11">
            <a:extLst>
              <a:ext uri="{FF2B5EF4-FFF2-40B4-BE49-F238E27FC236}">
                <a16:creationId xmlns:a16="http://schemas.microsoft.com/office/drawing/2014/main" id="{75174C7E-BD2F-3230-8D3D-72C5369C5EA6}"/>
              </a:ext>
            </a:extLst>
          </p:cNvPr>
          <p:cNvPicPr>
            <a:picLocks noChangeAspect="1"/>
          </p:cNvPicPr>
          <p:nvPr/>
        </p:nvPicPr>
        <p:blipFill>
          <a:blip r:embed="rId6"/>
          <a:stretch>
            <a:fillRect/>
          </a:stretch>
        </p:blipFill>
        <p:spPr>
          <a:xfrm>
            <a:off x="1199111" y="4156597"/>
            <a:ext cx="1876425" cy="1381125"/>
          </a:xfrm>
          <a:prstGeom prst="rect">
            <a:avLst/>
          </a:prstGeom>
        </p:spPr>
      </p:pic>
      <p:sp>
        <p:nvSpPr>
          <p:cNvPr id="13" name="TextBox 12">
            <a:extLst>
              <a:ext uri="{FF2B5EF4-FFF2-40B4-BE49-F238E27FC236}">
                <a16:creationId xmlns:a16="http://schemas.microsoft.com/office/drawing/2014/main" id="{839BFEED-133E-0828-2BE3-53D3EEC555DB}"/>
              </a:ext>
            </a:extLst>
          </p:cNvPr>
          <p:cNvSpPr txBox="1"/>
          <p:nvPr/>
        </p:nvSpPr>
        <p:spPr>
          <a:xfrm>
            <a:off x="1465537" y="5620019"/>
            <a:ext cx="1346331" cy="369332"/>
          </a:xfrm>
          <a:prstGeom prst="rect">
            <a:avLst/>
          </a:prstGeom>
          <a:noFill/>
        </p:spPr>
        <p:txBody>
          <a:bodyPr wrap="none" rtlCol="0">
            <a:spAutoFit/>
          </a:bodyPr>
          <a:lstStyle/>
          <a:p>
            <a:r>
              <a:rPr lang="en-MY" b="0" i="0" dirty="0">
                <a:effectLst/>
                <a:highlight>
                  <a:srgbClr val="F5F5F5"/>
                </a:highlight>
                <a:latin typeface="system-ui"/>
              </a:rPr>
              <a:t>VAFB SLC-4E</a:t>
            </a:r>
            <a:endParaRPr lang="en-MY" dirty="0"/>
          </a:p>
        </p:txBody>
      </p:sp>
      <p:sp>
        <p:nvSpPr>
          <p:cNvPr id="14" name="TextBox 13">
            <a:extLst>
              <a:ext uri="{FF2B5EF4-FFF2-40B4-BE49-F238E27FC236}">
                <a16:creationId xmlns:a16="http://schemas.microsoft.com/office/drawing/2014/main" id="{1B2215FA-0381-A513-F900-9CD6458212CE}"/>
              </a:ext>
            </a:extLst>
          </p:cNvPr>
          <p:cNvSpPr txBox="1"/>
          <p:nvPr/>
        </p:nvSpPr>
        <p:spPr>
          <a:xfrm>
            <a:off x="4443723" y="5649431"/>
            <a:ext cx="1223668" cy="369332"/>
          </a:xfrm>
          <a:prstGeom prst="rect">
            <a:avLst/>
          </a:prstGeom>
          <a:noFill/>
        </p:spPr>
        <p:txBody>
          <a:bodyPr wrap="none" rtlCol="0">
            <a:spAutoFit/>
          </a:bodyPr>
          <a:lstStyle/>
          <a:p>
            <a:r>
              <a:rPr lang="en-MY" b="0" i="0" dirty="0">
                <a:effectLst/>
                <a:highlight>
                  <a:srgbClr val="F5F5F5"/>
                </a:highlight>
                <a:latin typeface="system-ui"/>
              </a:rPr>
              <a:t>KSC LC 39A</a:t>
            </a:r>
            <a:endParaRPr lang="en-MY" dirty="0"/>
          </a:p>
        </p:txBody>
      </p:sp>
      <p:sp>
        <p:nvSpPr>
          <p:cNvPr id="15" name="TextBox 14">
            <a:extLst>
              <a:ext uri="{FF2B5EF4-FFF2-40B4-BE49-F238E27FC236}">
                <a16:creationId xmlns:a16="http://schemas.microsoft.com/office/drawing/2014/main" id="{4791D0B1-8F58-D6A2-4029-F5C7D487F018}"/>
              </a:ext>
            </a:extLst>
          </p:cNvPr>
          <p:cNvSpPr txBox="1"/>
          <p:nvPr/>
        </p:nvSpPr>
        <p:spPr>
          <a:xfrm>
            <a:off x="1462781" y="3696268"/>
            <a:ext cx="1349087" cy="369332"/>
          </a:xfrm>
          <a:prstGeom prst="rect">
            <a:avLst/>
          </a:prstGeom>
          <a:noFill/>
        </p:spPr>
        <p:txBody>
          <a:bodyPr wrap="none" rtlCol="0">
            <a:spAutoFit/>
          </a:bodyPr>
          <a:lstStyle/>
          <a:p>
            <a:r>
              <a:rPr lang="en-MY" dirty="0">
                <a:highlight>
                  <a:srgbClr val="F5F5F5"/>
                </a:highlight>
                <a:latin typeface="system-ui"/>
              </a:rPr>
              <a:t>CCAFS</a:t>
            </a:r>
            <a:r>
              <a:rPr lang="en-MY" b="0" i="0" dirty="0">
                <a:effectLst/>
                <a:highlight>
                  <a:srgbClr val="F5F5F5"/>
                </a:highlight>
                <a:latin typeface="system-ui"/>
              </a:rPr>
              <a:t> LC-40</a:t>
            </a:r>
            <a:endParaRPr lang="en-MY" dirty="0"/>
          </a:p>
        </p:txBody>
      </p:sp>
      <p:sp>
        <p:nvSpPr>
          <p:cNvPr id="18" name="TextBox 17">
            <a:extLst>
              <a:ext uri="{FF2B5EF4-FFF2-40B4-BE49-F238E27FC236}">
                <a16:creationId xmlns:a16="http://schemas.microsoft.com/office/drawing/2014/main" id="{72B60F06-3741-FC18-D7A4-A0326805FB74}"/>
              </a:ext>
            </a:extLst>
          </p:cNvPr>
          <p:cNvSpPr txBox="1"/>
          <p:nvPr/>
        </p:nvSpPr>
        <p:spPr>
          <a:xfrm>
            <a:off x="4614723" y="3702022"/>
            <a:ext cx="1454885" cy="369332"/>
          </a:xfrm>
          <a:prstGeom prst="rect">
            <a:avLst/>
          </a:prstGeom>
          <a:noFill/>
        </p:spPr>
        <p:txBody>
          <a:bodyPr wrap="none" rtlCol="0">
            <a:spAutoFit/>
          </a:bodyPr>
          <a:lstStyle/>
          <a:p>
            <a:r>
              <a:rPr lang="en-MY" dirty="0">
                <a:highlight>
                  <a:srgbClr val="F5F5F5"/>
                </a:highlight>
                <a:latin typeface="system-ui"/>
              </a:rPr>
              <a:t>CCAFS</a:t>
            </a:r>
            <a:r>
              <a:rPr lang="en-MY" b="0" i="0" dirty="0">
                <a:effectLst/>
                <a:highlight>
                  <a:srgbClr val="F5F5F5"/>
                </a:highlight>
                <a:latin typeface="system-ui"/>
              </a:rPr>
              <a:t> SLC-40</a:t>
            </a:r>
            <a:endParaRPr lang="en-MY"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77253" y="1589088"/>
            <a:ext cx="4147947" cy="4314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Folium map show the distance of CCAFS SLC-40 launch site to nearest railway, highway, airport and coastline. </a:t>
            </a:r>
          </a:p>
          <a:p>
            <a:pPr>
              <a:lnSpc>
                <a:spcPct val="100000"/>
              </a:lnSpc>
              <a:spcBef>
                <a:spcPts val="1400"/>
              </a:spcBef>
            </a:pPr>
            <a:r>
              <a:rPr lang="en-US" sz="2200" dirty="0">
                <a:solidFill>
                  <a:schemeClr val="accent3">
                    <a:lumMod val="25000"/>
                  </a:schemeClr>
                </a:solidFill>
                <a:latin typeface="Abadi" panose="020B0604020104020204" pitchFamily="34" charset="0"/>
              </a:rPr>
              <a:t>The site is near to railway and coastline which is 0.58km and 0.86km. </a:t>
            </a:r>
          </a:p>
          <a:p>
            <a:pPr>
              <a:lnSpc>
                <a:spcPct val="100000"/>
              </a:lnSpc>
              <a:spcBef>
                <a:spcPts val="1400"/>
              </a:spcBef>
            </a:pPr>
            <a:r>
              <a:rPr lang="en-US" sz="2200" dirty="0">
                <a:solidFill>
                  <a:schemeClr val="accent3">
                    <a:lumMod val="25000"/>
                  </a:schemeClr>
                </a:solidFill>
                <a:latin typeface="Abadi" panose="020B0604020104020204" pitchFamily="34" charset="0"/>
              </a:rPr>
              <a:t>1.28km to the nearest highway.  </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is quite a distance to the nearest airport which is 51.43km away.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Launch Site to Its Proximities</a:t>
            </a:r>
          </a:p>
        </p:txBody>
      </p:sp>
      <p:pic>
        <p:nvPicPr>
          <p:cNvPr id="4" name="Picture 3">
            <a:extLst>
              <a:ext uri="{FF2B5EF4-FFF2-40B4-BE49-F238E27FC236}">
                <a16:creationId xmlns:a16="http://schemas.microsoft.com/office/drawing/2014/main" id="{8D9A67AB-FFD1-BDE3-8934-E3BDC386739A}"/>
              </a:ext>
            </a:extLst>
          </p:cNvPr>
          <p:cNvPicPr>
            <a:picLocks noChangeAspect="1"/>
          </p:cNvPicPr>
          <p:nvPr/>
        </p:nvPicPr>
        <p:blipFill>
          <a:blip r:embed="rId3"/>
          <a:stretch>
            <a:fillRect/>
          </a:stretch>
        </p:blipFill>
        <p:spPr>
          <a:xfrm>
            <a:off x="906389" y="1373187"/>
            <a:ext cx="5391150" cy="3629025"/>
          </a:xfrm>
          <a:prstGeom prst="rect">
            <a:avLst/>
          </a:prstGeom>
        </p:spPr>
      </p:pic>
      <p:pic>
        <p:nvPicPr>
          <p:cNvPr id="7" name="Picture 6">
            <a:extLst>
              <a:ext uri="{FF2B5EF4-FFF2-40B4-BE49-F238E27FC236}">
                <a16:creationId xmlns:a16="http://schemas.microsoft.com/office/drawing/2014/main" id="{A25B9E63-ACED-C7E5-5247-6D92800B2ED0}"/>
              </a:ext>
            </a:extLst>
          </p:cNvPr>
          <p:cNvPicPr>
            <a:picLocks noChangeAspect="1"/>
          </p:cNvPicPr>
          <p:nvPr/>
        </p:nvPicPr>
        <p:blipFill>
          <a:blip r:embed="rId4"/>
          <a:stretch>
            <a:fillRect/>
          </a:stretch>
        </p:blipFill>
        <p:spPr>
          <a:xfrm>
            <a:off x="2111375" y="4634097"/>
            <a:ext cx="2359025" cy="15753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37100" y="5443537"/>
            <a:ext cx="8283084" cy="92303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Based on pie chart, KSC LC-39A has the most launch record which is 41.7% and CCAFS SLC-40 has the lowest number of launch which contribute 12.5% of total.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B87249E0-E771-BA69-19C1-ADB05C773499}"/>
              </a:ext>
            </a:extLst>
          </p:cNvPr>
          <p:cNvPicPr>
            <a:picLocks noChangeAspect="1"/>
          </p:cNvPicPr>
          <p:nvPr/>
        </p:nvPicPr>
        <p:blipFill>
          <a:blip r:embed="rId3"/>
          <a:stretch>
            <a:fillRect/>
          </a:stretch>
        </p:blipFill>
        <p:spPr>
          <a:xfrm>
            <a:off x="1237100" y="1414462"/>
            <a:ext cx="9518724" cy="40290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15543"/>
            <a:ext cx="10414662" cy="15614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site CCAFS-LC-40, booster version FT has higher success rate for heavy load rocket.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F93B6D3B-F26D-2C85-F69B-DC07E46DD2A4}"/>
              </a:ext>
            </a:extLst>
          </p:cNvPr>
          <p:cNvPicPr>
            <a:picLocks noChangeAspect="1"/>
          </p:cNvPicPr>
          <p:nvPr/>
        </p:nvPicPr>
        <p:blipFill>
          <a:blip r:embed="rId3"/>
          <a:stretch>
            <a:fillRect/>
          </a:stretch>
        </p:blipFill>
        <p:spPr>
          <a:xfrm>
            <a:off x="390525" y="1615787"/>
            <a:ext cx="11410950" cy="23431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6775" y="1619775"/>
            <a:ext cx="10521197" cy="4603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p>
          <a:p>
            <a:pPr marL="0" indent="0">
              <a:lnSpc>
                <a:spcPct val="150000"/>
              </a:lnSpc>
              <a:spcBef>
                <a:spcPts val="1400"/>
              </a:spcBef>
              <a:buNone/>
            </a:pPr>
            <a:endParaRPr lang="en-US" sz="1700" dirty="0">
              <a:solidFill>
                <a:schemeClr val="accent3">
                  <a:lumMod val="25000"/>
                </a:schemeClr>
              </a:solidFill>
              <a:latin typeface="Times New Roman" panose="02020603050405020304" pitchFamily="18" charset="0"/>
              <a:cs typeface="Times New Roman" panose="02020603050405020304" pitchFamily="18" charset="0"/>
            </a:endParaRPr>
          </a:p>
          <a:p>
            <a:pPr marL="0" indent="0">
              <a:spcBef>
                <a:spcPts val="1400"/>
              </a:spcBef>
              <a:buNone/>
            </a:pPr>
            <a:r>
              <a:rPr lang="en-US" sz="1700" dirty="0">
                <a:solidFill>
                  <a:schemeClr val="accent3">
                    <a:lumMod val="25000"/>
                  </a:schemeClr>
                </a:solidFill>
                <a:latin typeface="Times New Roman" panose="02020603050405020304" pitchFamily="18" charset="0"/>
                <a:cs typeface="Times New Roman" panose="02020603050405020304" pitchFamily="18" charset="0"/>
              </a:rPr>
              <a:t>Based on the objective, we will find out what are the factors have the higher rate of successful landing for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D2611E1-F9C2-B0FC-2FB1-BBAFAFDEFFC6}"/>
              </a:ext>
            </a:extLst>
          </p:cNvPr>
          <p:cNvPicPr>
            <a:picLocks noChangeAspect="1"/>
          </p:cNvPicPr>
          <p:nvPr/>
        </p:nvPicPr>
        <p:blipFill>
          <a:blip r:embed="rId3"/>
          <a:stretch>
            <a:fillRect/>
          </a:stretch>
        </p:blipFill>
        <p:spPr>
          <a:xfrm>
            <a:off x="1021731" y="1691698"/>
            <a:ext cx="6134100" cy="4333875"/>
          </a:xfrm>
          <a:prstGeom prst="rect">
            <a:avLst/>
          </a:prstGeom>
        </p:spPr>
      </p:pic>
      <p:sp>
        <p:nvSpPr>
          <p:cNvPr id="6" name="TextBox 5">
            <a:extLst>
              <a:ext uri="{FF2B5EF4-FFF2-40B4-BE49-F238E27FC236}">
                <a16:creationId xmlns:a16="http://schemas.microsoft.com/office/drawing/2014/main" id="{A1D14634-8389-8F14-4994-B5BBE4651353}"/>
              </a:ext>
            </a:extLst>
          </p:cNvPr>
          <p:cNvSpPr txBox="1"/>
          <p:nvPr/>
        </p:nvSpPr>
        <p:spPr>
          <a:xfrm>
            <a:off x="7609667" y="1828778"/>
            <a:ext cx="3987789" cy="1631216"/>
          </a:xfrm>
          <a:prstGeom prst="rect">
            <a:avLst/>
          </a:prstGeom>
          <a:noFill/>
        </p:spPr>
        <p:txBody>
          <a:bodyPr wrap="square" rtlCol="0">
            <a:spAutoFit/>
          </a:bodyPr>
          <a:lstStyle/>
          <a:p>
            <a:r>
              <a:rPr lang="en-MY" sz="2000" dirty="0">
                <a:latin typeface="Times New Roman" panose="02020603050405020304" pitchFamily="18" charset="0"/>
                <a:cs typeface="Times New Roman" panose="02020603050405020304" pitchFamily="18" charset="0"/>
              </a:rPr>
              <a:t>Decision Tree is the best classification model to predict the landing outcome. The accuracy of the model is 88.88% which is higher compare to other models.</a:t>
            </a: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9C6EC59-8628-85DF-E639-A7E0209C922A}"/>
              </a:ext>
            </a:extLst>
          </p:cNvPr>
          <p:cNvPicPr>
            <a:picLocks noChangeAspect="1"/>
          </p:cNvPicPr>
          <p:nvPr/>
        </p:nvPicPr>
        <p:blipFill>
          <a:blip r:embed="rId3"/>
          <a:stretch>
            <a:fillRect/>
          </a:stretch>
        </p:blipFill>
        <p:spPr>
          <a:xfrm>
            <a:off x="1069786" y="1805998"/>
            <a:ext cx="5495925" cy="4219575"/>
          </a:xfrm>
          <a:prstGeom prst="rect">
            <a:avLst/>
          </a:prstGeom>
        </p:spPr>
      </p:pic>
      <p:sp>
        <p:nvSpPr>
          <p:cNvPr id="6" name="TextBox 5">
            <a:extLst>
              <a:ext uri="{FF2B5EF4-FFF2-40B4-BE49-F238E27FC236}">
                <a16:creationId xmlns:a16="http://schemas.microsoft.com/office/drawing/2014/main" id="{9FB4C05C-8290-4332-6E7C-1F606B71BFDC}"/>
              </a:ext>
            </a:extLst>
          </p:cNvPr>
          <p:cNvSpPr txBox="1"/>
          <p:nvPr/>
        </p:nvSpPr>
        <p:spPr>
          <a:xfrm>
            <a:off x="6695269" y="1887815"/>
            <a:ext cx="4762704" cy="2246769"/>
          </a:xfrm>
          <a:prstGeom prst="rect">
            <a:avLst/>
          </a:prstGeom>
          <a:noFill/>
        </p:spPr>
        <p:txBody>
          <a:bodyPr wrap="square" rtlCol="0">
            <a:spAutoFit/>
          </a:bodyPr>
          <a:lstStyle/>
          <a:p>
            <a:r>
              <a:rPr lang="en-MY" sz="2000" dirty="0">
                <a:latin typeface="Times New Roman" panose="02020603050405020304" pitchFamily="18" charset="0"/>
                <a:cs typeface="Times New Roman" panose="02020603050405020304" pitchFamily="18" charset="0"/>
              </a:rPr>
              <a:t>Here is the confusion matrix of Decision Tree:</a:t>
            </a:r>
          </a:p>
          <a:p>
            <a:pPr marL="285750" indent="-285750">
              <a:buFont typeface="Arial" panose="020B0604020202020204" pitchFamily="34" charset="0"/>
              <a:buChar char="•"/>
            </a:pPr>
            <a:r>
              <a:rPr lang="en-MY" sz="2000" dirty="0">
                <a:latin typeface="Times New Roman" panose="02020603050405020304" pitchFamily="18" charset="0"/>
                <a:cs typeface="Times New Roman" panose="02020603050405020304" pitchFamily="18" charset="0"/>
              </a:rPr>
              <a:t>Total test data is 18. </a:t>
            </a:r>
          </a:p>
          <a:p>
            <a:pPr marL="285750" indent="-285750">
              <a:buFont typeface="Arial" panose="020B0604020202020204" pitchFamily="34" charset="0"/>
              <a:buChar char="•"/>
            </a:pPr>
            <a:r>
              <a:rPr lang="en-MY" sz="2000" dirty="0">
                <a:latin typeface="Times New Roman" panose="02020603050405020304" pitchFamily="18" charset="0"/>
                <a:cs typeface="Times New Roman" panose="02020603050405020304" pitchFamily="18" charset="0"/>
              </a:rPr>
              <a:t>One variance of predicted &lt;did not land&gt; out of 6.</a:t>
            </a:r>
          </a:p>
          <a:p>
            <a:pPr marL="285750" indent="-285750">
              <a:buFont typeface="Arial" panose="020B0604020202020204" pitchFamily="34" charset="0"/>
              <a:buChar char="•"/>
            </a:pPr>
            <a:r>
              <a:rPr lang="en-MY" sz="2000" dirty="0">
                <a:latin typeface="Times New Roman" panose="02020603050405020304" pitchFamily="18" charset="0"/>
                <a:cs typeface="Times New Roman" panose="02020603050405020304" pitchFamily="18" charset="0"/>
              </a:rPr>
              <a:t>One variance of predicted &lt;land&gt; out of 12.</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1821"/>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landing showing the trend of increase from year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There is positive relationship between flight number and success outcome especially site CCAFS SLC-40.</a:t>
            </a:r>
          </a:p>
          <a:p>
            <a:pPr>
              <a:lnSpc>
                <a:spcPct val="100000"/>
              </a:lnSpc>
              <a:spcBef>
                <a:spcPts val="1400"/>
              </a:spcBef>
            </a:pPr>
            <a:r>
              <a:rPr lang="en-US" sz="2200" dirty="0">
                <a:solidFill>
                  <a:schemeClr val="accent3">
                    <a:lumMod val="25000"/>
                  </a:schemeClr>
                </a:solidFill>
                <a:latin typeface="Abadi" panose="020B0604020104020204" pitchFamily="34" charset="0"/>
              </a:rPr>
              <a:t>For heavy load mass launching, CCAFS SLC-40 site and orbit including ISS, LEO and VLEO have higher success rate of landing.</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to predict the success of landing is decision tree which the accuracy of predicted outcome achieve 88</a:t>
            </a:r>
            <a:r>
              <a:rPr lang="en-MY" sz="2200" dirty="0">
                <a:solidFill>
                  <a:schemeClr val="accent3">
                    <a:lumMod val="25000"/>
                  </a:schemeClr>
                </a:solidFill>
                <a:latin typeface="Abadi" panose="020B0604020104020204" pitchFamily="34" charset="0"/>
              </a:rPr>
              <a:t>.88%.</a:t>
            </a:r>
            <a:r>
              <a:rPr lang="zh-CN" alt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3823"/>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1700" dirty="0">
                <a:solidFill>
                  <a:schemeClr val="tx1"/>
                </a:solidFill>
                <a:latin typeface="Times New Roman" panose="02020603050405020304" pitchFamily="18" charset="0"/>
                <a:cs typeface="Times New Roman" panose="02020603050405020304" pitchFamily="18" charset="0"/>
              </a:rPr>
              <a:t>To solve the problem stated, data science methodology has been applied with following step: </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Business understanding &amp; analytic – understand to background of the business, identify the problem and objective of the analysis. In this case, we decided to study on competitor SpaceX Falcon 9 to analyze the success rate of landing for first stage in order to determine the cost of launching.  </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Data collection – data was collected from SpaceX API and web scraping from Wikipedia.</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Data Wrangling – to transform and clean the data using Python’s pandas.</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Perform exploratory data analysis (EDA) – using seaborn and matplotlib visualization and SQL to analysis the data.</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Perform interactive visual analytics – using Folium and </a:t>
            </a:r>
            <a:r>
              <a:rPr lang="en-US" sz="1700" dirty="0" err="1">
                <a:solidFill>
                  <a:schemeClr val="tx1"/>
                </a:solidFill>
                <a:latin typeface="Times New Roman" panose="02020603050405020304" pitchFamily="18" charset="0"/>
                <a:cs typeface="Times New Roman" panose="02020603050405020304" pitchFamily="18" charset="0"/>
              </a:rPr>
              <a:t>Plotly</a:t>
            </a:r>
            <a:r>
              <a:rPr lang="en-US" sz="1700" dirty="0">
                <a:solidFill>
                  <a:schemeClr val="tx1"/>
                </a:solidFill>
                <a:latin typeface="Times New Roman" panose="02020603050405020304" pitchFamily="18" charset="0"/>
                <a:cs typeface="Times New Roman" panose="02020603050405020304" pitchFamily="18" charset="0"/>
              </a:rPr>
              <a:t> dashboard for visualization </a:t>
            </a:r>
          </a:p>
          <a:p>
            <a:pPr>
              <a:lnSpc>
                <a:spcPct val="150000"/>
              </a:lnSpc>
              <a:spcBef>
                <a:spcPts val="1400"/>
              </a:spcBef>
            </a:pPr>
            <a:r>
              <a:rPr lang="en-US" sz="1700" dirty="0">
                <a:solidFill>
                  <a:schemeClr val="tx1"/>
                </a:solidFill>
                <a:latin typeface="Times New Roman" panose="02020603050405020304" pitchFamily="18" charset="0"/>
                <a:cs typeface="Times New Roman" panose="02020603050405020304" pitchFamily="18" charset="0"/>
              </a:rPr>
              <a:t> Build machine learning model for predictive analysis – using four different classification method to find the best accuracy model for future prediction.</a:t>
            </a:r>
          </a:p>
          <a:p>
            <a:pPr>
              <a:lnSpc>
                <a:spcPct val="100000"/>
              </a:lnSpc>
              <a:spcBef>
                <a:spcPts val="1400"/>
              </a:spcBef>
            </a:pPr>
            <a:endParaRPr lang="en-US" sz="3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3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300" dirty="0">
              <a:solidFill>
                <a:schemeClr val="tx1"/>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300" dirty="0">
              <a:solidFill>
                <a:schemeClr val="tx1"/>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First data was collected using SpaceX RESTful API by using get request method. This set of data included all the rocket boost version. We will only filter Falcon 9 </a:t>
            </a:r>
            <a:r>
              <a:rPr lang="en-US" altLang="zh-CN" sz="2200" dirty="0" err="1">
                <a:solidFill>
                  <a:schemeClr val="accent3">
                    <a:lumMod val="25000"/>
                  </a:schemeClr>
                </a:solidFill>
                <a:latin typeface="Times New Roman" panose="02020603050405020304" pitchFamily="18" charset="0"/>
                <a:cs typeface="Times New Roman" panose="02020603050405020304" pitchFamily="18" charset="0"/>
              </a:rPr>
              <a:t>boostversion</a:t>
            </a: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 in this case study. Relative information to analyze from the dataset are mass of payload, orbit, launch site and its location and others cores related factors. </a:t>
            </a:r>
          </a:p>
          <a:p>
            <a:pPr>
              <a:lnSpc>
                <a:spcPct val="100000"/>
              </a:lnSpc>
              <a:spcBef>
                <a:spcPts val="1400"/>
              </a:spcBef>
            </a:pP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Secondly, we will extract data from Wikipedia using web scraping from HTML. We will get the launch record Wikipedia table. From the table, we will extract the related information such as payload, orbit, launch site, landing status and so on.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Data collected from SpaceX API RESTful using GET request. </a:t>
            </a:r>
          </a:p>
          <a:p>
            <a:pPr>
              <a:lnSpc>
                <a:spcPct val="100000"/>
              </a:lnSpc>
              <a:spcBef>
                <a:spcPts val="1400"/>
              </a:spcBef>
            </a:pP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The response request data is JSON, turn JSON into </a:t>
            </a:r>
            <a:r>
              <a:rPr lang="en-US" altLang="zh-CN" sz="22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 using </a:t>
            </a:r>
            <a:r>
              <a:rPr lang="en-US" altLang="zh-CN" sz="2200" dirty="0" err="1">
                <a:solidFill>
                  <a:schemeClr val="accent3">
                    <a:lumMod val="25000"/>
                  </a:schemeClr>
                </a:solidFill>
                <a:latin typeface="Times New Roman" panose="02020603050405020304" pitchFamily="18" charset="0"/>
                <a:cs typeface="Times New Roman" panose="02020603050405020304" pitchFamily="18" charset="0"/>
              </a:rPr>
              <a:t>json_normalize</a:t>
            </a:r>
            <a:endParaRPr lang="en-US" altLang="zh-CN"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Get the relevant information for analysis and filtering only Falcon 9 </a:t>
            </a:r>
            <a:r>
              <a:rPr lang="en-US" altLang="zh-CN" sz="2200" dirty="0" err="1">
                <a:solidFill>
                  <a:schemeClr val="accent3">
                    <a:lumMod val="25000"/>
                  </a:schemeClr>
                </a:solidFill>
                <a:latin typeface="Times New Roman" panose="02020603050405020304" pitchFamily="18" charset="0"/>
                <a:cs typeface="Times New Roman" panose="02020603050405020304" pitchFamily="18" charset="0"/>
              </a:rPr>
              <a:t>boostversion</a:t>
            </a: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 as our case study</a:t>
            </a:r>
          </a:p>
          <a:p>
            <a:pPr>
              <a:lnSpc>
                <a:spcPct val="100000"/>
              </a:lnSpc>
              <a:spcBef>
                <a:spcPts val="1400"/>
              </a:spcBef>
            </a:pP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Perform data wrangling by analysis missing value data on </a:t>
            </a:r>
            <a:r>
              <a:rPr lang="en-US" altLang="zh-CN" sz="2200" dirty="0" err="1">
                <a:solidFill>
                  <a:schemeClr val="accent3">
                    <a:lumMod val="25000"/>
                  </a:schemeClr>
                </a:solidFill>
                <a:latin typeface="Times New Roman" panose="02020603050405020304" pitchFamily="18" charset="0"/>
                <a:cs typeface="Times New Roman" panose="02020603050405020304" pitchFamily="18" charset="0"/>
              </a:rPr>
              <a:t>PayloadMass</a:t>
            </a: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 column and replace with mean of Payload Mass </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below GitHub link : </a:t>
            </a:r>
            <a:r>
              <a:rPr lang="en-US" sz="2200" dirty="0">
                <a:solidFill>
                  <a:srgbClr val="1C7DDB"/>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Data was collected from Wikipedia using web scraping in HTML format. Apply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2200" dirty="0">
                <a:solidFill>
                  <a:schemeClr val="accent3">
                    <a:lumMod val="25000"/>
                  </a:schemeClr>
                </a:solidFill>
                <a:latin typeface="Times New Roman" panose="02020603050405020304" pitchFamily="18" charset="0"/>
                <a:cs typeface="Times New Roman" panose="02020603050405020304" pitchFamily="18" charset="0"/>
              </a:rPr>
              <a:t> libraries to extract launch record from table </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Extract all the column and turn to into dictionary and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dataframe</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Refer to below GitHub </a:t>
            </a:r>
            <a:r>
              <a:rPr lang="en-US" altLang="zh-CN" sz="2200" dirty="0">
                <a:solidFill>
                  <a:schemeClr val="accent3">
                    <a:lumMod val="25000"/>
                  </a:schemeClr>
                </a:solidFill>
                <a:latin typeface="Times New Roman" panose="02020603050405020304" pitchFamily="18" charset="0"/>
                <a:cs typeface="Times New Roman" panose="02020603050405020304" pitchFamily="18" charset="0"/>
              </a:rPr>
              <a:t>link</a:t>
            </a:r>
            <a:r>
              <a:rPr lang="en-US" sz="2200" dirty="0">
                <a:solidFill>
                  <a:schemeClr val="accent3">
                    <a:lumMod val="25000"/>
                  </a:schemeClr>
                </a:solidFill>
                <a:latin typeface="Times New Roman" panose="02020603050405020304" pitchFamily="18" charset="0"/>
                <a:cs typeface="Times New Roman" panose="02020603050405020304" pitchFamily="18"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2697</TotalTime>
  <Words>2013</Words>
  <Application>Microsoft Office PowerPoint</Application>
  <PresentationFormat>Widescreen</PresentationFormat>
  <Paragraphs>223</Paragraphs>
  <Slides>44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system-ui</vt: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TAN SEE LIP ( PHILIX )</cp:lastModifiedBy>
  <cp:revision>213</cp:revision>
  <dcterms:created xsi:type="dcterms:W3CDTF">2021-04-29T18:58:34Z</dcterms:created>
  <dcterms:modified xsi:type="dcterms:W3CDTF">2024-04-17T18:11:23Z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